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91E0"/>
    <a:srgbClr val="D77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03" autoAdjust="0"/>
  </p:normalViewPr>
  <p:slideViewPr>
    <p:cSldViewPr snapToObjects="1">
      <p:cViewPr>
        <p:scale>
          <a:sx n="109" d="100"/>
          <a:sy n="109" d="100"/>
        </p:scale>
        <p:origin x="-7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35229D-29F1-B546-88AD-ABA7C5948C8B}"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4ABFB-FAEC-4946-AD2A-C2B570CDE4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5229D-29F1-B546-88AD-ABA7C5948C8B}"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4ABFB-FAEC-4946-AD2A-C2B570CDE4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5229D-29F1-B546-88AD-ABA7C5948C8B}"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4ABFB-FAEC-4946-AD2A-C2B570CDE4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5229D-29F1-B546-88AD-ABA7C5948C8B}"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4ABFB-FAEC-4946-AD2A-C2B570CDE4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35229D-29F1-B546-88AD-ABA7C5948C8B}"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4ABFB-FAEC-4946-AD2A-C2B570CDE4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35229D-29F1-B546-88AD-ABA7C5948C8B}" type="datetimeFigureOut">
              <a:rPr lang="en-US" smtClean="0"/>
              <a:pPr/>
              <a:t>11/29/2011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4ABFB-FAEC-4946-AD2A-C2B570CDE4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35229D-29F1-B546-88AD-ABA7C5948C8B}" type="datetimeFigureOut">
              <a:rPr lang="en-US" smtClean="0"/>
              <a:pPr/>
              <a:t>11/29/2011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B4ABFB-FAEC-4946-AD2A-C2B570CDE4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35229D-29F1-B546-88AD-ABA7C5948C8B}" type="datetimeFigureOut">
              <a:rPr lang="en-US" smtClean="0"/>
              <a:pPr/>
              <a:t>11/29/2011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B4ABFB-FAEC-4946-AD2A-C2B570CDE4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5229D-29F1-B546-88AD-ABA7C5948C8B}" type="datetimeFigureOut">
              <a:rPr lang="en-US" smtClean="0"/>
              <a:pPr/>
              <a:t>11/29/2011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B4ABFB-FAEC-4946-AD2A-C2B570CDE4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5229D-29F1-B546-88AD-ABA7C5948C8B}" type="datetimeFigureOut">
              <a:rPr lang="en-US" smtClean="0"/>
              <a:pPr/>
              <a:t>11/29/2011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4ABFB-FAEC-4946-AD2A-C2B570CDE4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5229D-29F1-B546-88AD-ABA7C5948C8B}" type="datetimeFigureOut">
              <a:rPr lang="en-US" smtClean="0"/>
              <a:pPr/>
              <a:t>11/29/2011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4ABFB-FAEC-4946-AD2A-C2B570CDE4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5229D-29F1-B546-88AD-ABA7C5948C8B}" type="datetimeFigureOut">
              <a:rPr lang="en-US" smtClean="0"/>
              <a:pPr/>
              <a:t>11/29/2011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4ABFB-FAEC-4946-AD2A-C2B570CDE4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0447" y="1371600"/>
            <a:ext cx="5165460" cy="1600200"/>
          </a:xfrm>
          <a:solidFill>
            <a:schemeClr val="tx2">
              <a:lumMod val="20000"/>
              <a:lumOff val="80000"/>
            </a:schemeClr>
          </a:solidFill>
        </p:spPr>
        <p:txBody>
          <a:bodyPr>
            <a:noAutofit/>
          </a:bodyPr>
          <a:lstStyle/>
          <a:p>
            <a:r>
              <a:rPr lang="en-US" sz="2800" dirty="0"/>
              <a:t>A Comparison of the Characteristics of the Central Stars of M57 and NGC 6826</a:t>
            </a:r>
            <a:br>
              <a:rPr lang="en-US" sz="2800" dirty="0"/>
            </a:br>
            <a:r>
              <a:rPr lang="en-US" sz="2800" dirty="0"/>
              <a:t>Poster – P1021</a:t>
            </a:r>
          </a:p>
        </p:txBody>
      </p:sp>
      <p:sp>
        <p:nvSpPr>
          <p:cNvPr id="3" name="Subtitle 2"/>
          <p:cNvSpPr>
            <a:spLocks noGrp="1"/>
          </p:cNvSpPr>
          <p:nvPr>
            <p:ph type="subTitle" idx="1"/>
          </p:nvPr>
        </p:nvSpPr>
        <p:spPr>
          <a:xfrm>
            <a:off x="420025" y="3184072"/>
            <a:ext cx="3710940" cy="2438878"/>
          </a:xfrm>
          <a:solidFill>
            <a:schemeClr val="accent1">
              <a:lumMod val="20000"/>
              <a:lumOff val="80000"/>
            </a:schemeClr>
          </a:solidFill>
          <a:ln>
            <a:solidFill>
              <a:schemeClr val="tx1"/>
            </a:solidFill>
          </a:ln>
        </p:spPr>
        <p:txBody>
          <a:bodyPr/>
          <a:lstStyle/>
          <a:p>
            <a:endParaRPr lang="en-US" dirty="0"/>
          </a:p>
        </p:txBody>
      </p:sp>
      <p:sp>
        <p:nvSpPr>
          <p:cNvPr id="5" name="Title 1"/>
          <p:cNvSpPr txBox="1">
            <a:spLocks/>
          </p:cNvSpPr>
          <p:nvPr/>
        </p:nvSpPr>
        <p:spPr>
          <a:xfrm>
            <a:off x="1143000" y="304800"/>
            <a:ext cx="6400800" cy="990600"/>
          </a:xfrm>
          <a:prstGeom prst="rect">
            <a:avLst/>
          </a:prstGeom>
          <a:solidFill>
            <a:schemeClr val="tx2">
              <a:lumMod val="20000"/>
              <a:lumOff val="80000"/>
            </a:schemeClr>
          </a:solidFill>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900" b="0" i="1" u="none" strike="noStrike" kern="1200" cap="none" spc="0" normalizeH="0" baseline="0" noProof="0" dirty="0" smtClean="0">
                <a:ln>
                  <a:noFill/>
                </a:ln>
                <a:solidFill>
                  <a:schemeClr val="tx1"/>
                </a:solidFill>
                <a:effectLst/>
                <a:uLnTx/>
                <a:uFillTx/>
                <a:latin typeface="+mj-lt"/>
                <a:ea typeface="+mj-ea"/>
                <a:cs typeface="+mj-cs"/>
              </a:rPr>
              <a:t>First Kepler</a:t>
            </a:r>
            <a:r>
              <a:rPr kumimoji="0" lang="en-US" sz="3900" b="0" i="1" u="none" strike="noStrike" kern="1200" cap="none" spc="0" normalizeH="0" noProof="0" dirty="0" smtClean="0">
                <a:ln>
                  <a:noFill/>
                </a:ln>
                <a:solidFill>
                  <a:schemeClr val="tx1"/>
                </a:solidFill>
                <a:effectLst/>
                <a:uLnTx/>
                <a:uFillTx/>
                <a:latin typeface="+mj-lt"/>
                <a:ea typeface="+mj-ea"/>
                <a:cs typeface="+mj-cs"/>
              </a:rPr>
              <a:t> Science Conference</a:t>
            </a:r>
          </a:p>
        </p:txBody>
      </p:sp>
      <p:sp>
        <p:nvSpPr>
          <p:cNvPr id="7" name="Subtitle 2"/>
          <p:cNvSpPr txBox="1">
            <a:spLocks/>
          </p:cNvSpPr>
          <p:nvPr/>
        </p:nvSpPr>
        <p:spPr>
          <a:xfrm>
            <a:off x="4572000" y="3124200"/>
            <a:ext cx="3710940" cy="2362200"/>
          </a:xfrm>
          <a:prstGeom prst="rect">
            <a:avLst/>
          </a:prstGeom>
          <a:ln>
            <a:solidFill>
              <a:schemeClr val="tx1"/>
            </a:solidFill>
          </a:ln>
        </p:spPr>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8486" y="990600"/>
            <a:ext cx="1332246" cy="1789584"/>
          </a:xfrm>
          <a:prstGeom prst="rect">
            <a:avLst/>
          </a:prstGeom>
        </p:spPr>
      </p:pic>
      <p:sp>
        <p:nvSpPr>
          <p:cNvPr id="13" name="TextBox 12"/>
          <p:cNvSpPr txBox="1"/>
          <p:nvPr/>
        </p:nvSpPr>
        <p:spPr>
          <a:xfrm>
            <a:off x="4567646" y="3160737"/>
            <a:ext cx="3710940" cy="2462213"/>
          </a:xfrm>
          <a:prstGeom prst="rect">
            <a:avLst/>
          </a:prstGeom>
          <a:solidFill>
            <a:schemeClr val="tx2">
              <a:lumMod val="20000"/>
              <a:lumOff val="80000"/>
            </a:schemeClr>
          </a:solidFill>
        </p:spPr>
        <p:txBody>
          <a:bodyPr wrap="square" rtlCol="0">
            <a:spAutoFit/>
          </a:bodyPr>
          <a:lstStyle/>
          <a:p>
            <a:r>
              <a:rPr lang="en-US" sz="1100" dirty="0" smtClean="0"/>
              <a:t>M57 and </a:t>
            </a:r>
            <a:r>
              <a:rPr lang="en-US" sz="1100" dirty="0"/>
              <a:t>NGC 6826 </a:t>
            </a:r>
            <a:r>
              <a:rPr lang="en-US" sz="1100" dirty="0" smtClean="0"/>
              <a:t>In </a:t>
            </a:r>
            <a:r>
              <a:rPr lang="en-US" sz="1100" dirty="0"/>
              <a:t>the fall of 2009 a short imaging run of 56 images was taken of </a:t>
            </a:r>
            <a:r>
              <a:rPr lang="en-US" sz="1100" dirty="0" smtClean="0"/>
              <a:t>the Planetary Nebula  M57 with </a:t>
            </a:r>
            <a:r>
              <a:rPr lang="en-US" sz="1100" dirty="0"/>
              <a:t>the 11” AAVSONET  telescope at </a:t>
            </a:r>
            <a:r>
              <a:rPr lang="en-US" sz="1100" dirty="0" err="1"/>
              <a:t>Astrokolholz</a:t>
            </a:r>
            <a:r>
              <a:rPr lang="en-US" sz="1100" dirty="0"/>
              <a:t> </a:t>
            </a:r>
            <a:r>
              <a:rPr lang="en-US" sz="1100" dirty="0" smtClean="0"/>
              <a:t>observatory </a:t>
            </a:r>
            <a:r>
              <a:rPr lang="en-US" sz="1100" dirty="0"/>
              <a:t>in Cloudcroft, NM. Each image was a 90 second exposure using an I filter. The period </a:t>
            </a:r>
            <a:r>
              <a:rPr lang="en-US" sz="1100" dirty="0" smtClean="0"/>
              <a:t>of the star is  ~0.19 </a:t>
            </a:r>
            <a:r>
              <a:rPr lang="en-US" sz="1100" dirty="0"/>
              <a:t>of a day, with a magnitude change of </a:t>
            </a:r>
            <a:r>
              <a:rPr lang="en-US" sz="1100" dirty="0" smtClean="0"/>
              <a:t>0.6 </a:t>
            </a:r>
            <a:r>
              <a:rPr lang="en-US" sz="1100" dirty="0"/>
              <a:t>magnitude. There are hints in the light curve of a possible close contact binary of a very short period, with lots of brightening and dimming that confuse the interpretation. Now with recent Kepler data (4 runs at this time) there is enough information on  NGC 6826 to compare it with the ground based M57 data. NGC 6826 has a period of .619 of a day and a magnitude change of 10 </a:t>
            </a:r>
            <a:r>
              <a:rPr lang="en-US" sz="1100" dirty="0" err="1" smtClean="0"/>
              <a:t>mmag</a:t>
            </a:r>
            <a:r>
              <a:rPr lang="en-US" sz="1100" dirty="0" smtClean="0"/>
              <a:t>. </a:t>
            </a:r>
            <a:r>
              <a:rPr lang="en-US" sz="1100" dirty="0" smtClean="0"/>
              <a:t>It also has the characteristic light curve of a binary star. Both stars also show light spikes and dips of an unknown cause. </a:t>
            </a:r>
            <a:endParaRPr lang="en-US" sz="1100" dirty="0"/>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4469606"/>
            <a:ext cx="2743200" cy="1016794"/>
          </a:xfrm>
          <a:prstGeom prst="rect">
            <a:avLst/>
          </a:prstGeom>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45701" y="16764001"/>
            <a:ext cx="4000500" cy="1681438"/>
          </a:xfrm>
          <a:prstGeom prst="rect">
            <a:avLst/>
          </a:prstGeom>
        </p:spPr>
      </p:pic>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 y="3261907"/>
            <a:ext cx="2743200" cy="1129937"/>
          </a:xfrm>
          <a:prstGeom prst="rect">
            <a:avLst/>
          </a:prstGeom>
        </p:spPr>
      </p:pic>
      <p:sp>
        <p:nvSpPr>
          <p:cNvPr id="14" name="TextBox 13"/>
          <p:cNvSpPr txBox="1"/>
          <p:nvPr/>
        </p:nvSpPr>
        <p:spPr>
          <a:xfrm>
            <a:off x="3339895" y="4889637"/>
            <a:ext cx="775993" cy="400110"/>
          </a:xfrm>
          <a:prstGeom prst="rect">
            <a:avLst/>
          </a:prstGeom>
          <a:noFill/>
        </p:spPr>
        <p:txBody>
          <a:bodyPr wrap="square" rtlCol="0">
            <a:spAutoFit/>
          </a:bodyPr>
          <a:lstStyle/>
          <a:p>
            <a:r>
              <a:rPr lang="en-US" sz="1000" dirty="0" smtClean="0"/>
              <a:t>Kepler</a:t>
            </a:r>
          </a:p>
          <a:p>
            <a:r>
              <a:rPr lang="en-US" sz="1000" dirty="0" smtClean="0"/>
              <a:t>NGC 6826</a:t>
            </a:r>
            <a:endParaRPr lang="en-US" sz="1000" dirty="0"/>
          </a:p>
        </p:txBody>
      </p:sp>
      <p:sp>
        <p:nvSpPr>
          <p:cNvPr id="20" name="TextBox 19"/>
          <p:cNvSpPr txBox="1"/>
          <p:nvPr/>
        </p:nvSpPr>
        <p:spPr>
          <a:xfrm>
            <a:off x="3302260" y="3243471"/>
            <a:ext cx="851265" cy="400110"/>
          </a:xfrm>
          <a:prstGeom prst="rect">
            <a:avLst/>
          </a:prstGeom>
          <a:noFill/>
        </p:spPr>
        <p:txBody>
          <a:bodyPr wrap="square" rtlCol="0">
            <a:spAutoFit/>
          </a:bodyPr>
          <a:lstStyle/>
          <a:p>
            <a:r>
              <a:rPr lang="en-US" sz="1000" dirty="0" smtClean="0"/>
              <a:t>M 57</a:t>
            </a:r>
          </a:p>
          <a:p>
            <a:r>
              <a:rPr lang="en-US" sz="1000" dirty="0" smtClean="0"/>
              <a:t>Wright 28</a:t>
            </a:r>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756</TotalTime>
  <Words>197</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 Comparison of the Characteristics of the Central Stars of M57 and NGC 6826 Poster – P1021</vt:lpstr>
    </vt:vector>
  </TitlesOfParts>
  <Company>Caltech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poster title here</dc:title>
  <dc:creator>ellen</dc:creator>
  <cp:lastModifiedBy>Paul V Temple</cp:lastModifiedBy>
  <cp:revision>24</cp:revision>
  <cp:lastPrinted>2010-11-16T19:00:03Z</cp:lastPrinted>
  <dcterms:created xsi:type="dcterms:W3CDTF">2011-11-22T19:09:52Z</dcterms:created>
  <dcterms:modified xsi:type="dcterms:W3CDTF">2011-11-29T23:47:34Z</dcterms:modified>
</cp:coreProperties>
</file>